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8"/>
  </p:notesMasterIdLst>
  <p:handoutMasterIdLst>
    <p:handoutMasterId r:id="rId9"/>
  </p:handoutMasterIdLst>
  <p:sldIdLst>
    <p:sldId id="257" r:id="rId5"/>
    <p:sldId id="258" r:id="rId6"/>
    <p:sldId id="259" r:id="rId7"/>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448">
          <p15:clr>
            <a:srgbClr val="A4A3A4"/>
          </p15:clr>
        </p15:guide>
        <p15:guide id="2" pos="3168">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810" autoAdjust="0"/>
    <p:restoredTop sz="94660"/>
  </p:normalViewPr>
  <p:slideViewPr>
    <p:cSldViewPr>
      <p:cViewPr>
        <p:scale>
          <a:sx n="89" d="100"/>
          <a:sy n="89" d="100"/>
        </p:scale>
        <p:origin x="-624" y="306"/>
      </p:cViewPr>
      <p:guideLst>
        <p:guide orient="horz" pos="2448"/>
        <p:guide pos="3168"/>
      </p:guideLst>
    </p:cSldViewPr>
  </p:slideViewPr>
  <p:notesTextViewPr>
    <p:cViewPr>
      <p:scale>
        <a:sx n="1" d="1"/>
        <a:sy n="1" d="1"/>
      </p:scale>
      <p:origin x="0" y="0"/>
    </p:cViewPr>
  </p:notesTextViewPr>
  <p:notesViewPr>
    <p:cSldViewPr>
      <p:cViewPr varScale="1">
        <p:scale>
          <a:sx n="95" d="100"/>
          <a:sy n="95" d="100"/>
        </p:scale>
        <p:origin x="3582" y="9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A4C4C9-9907-4BB6-B95A-E6BBD959AAB4}" type="datetimeFigureOut">
              <a:rPr lang="en-US" smtClean="0"/>
              <a:pPr/>
              <a:t>8/7/2020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2D650F-38E5-40ED-AA32-287D3AC686E8}" type="slidenum">
              <a:rPr lang="en-US" smtClean="0"/>
              <a:pPr/>
              <a:t>‹#›</a:t>
            </a:fld>
            <a:endParaRPr lang="en-US" dirty="0"/>
          </a:p>
        </p:txBody>
      </p:sp>
    </p:spTree>
    <p:extLst>
      <p:ext uri="{BB962C8B-B14F-4D97-AF65-F5344CB8AC3E}">
        <p14:creationId xmlns=""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A592C-A796-4264-BD45-11AED491B3E4}" type="datetimeFigureOut">
              <a:rPr lang="en-US" smtClean="0"/>
              <a:pPr/>
              <a:t>8/7/2020</a:t>
            </a:fld>
            <a:endParaRPr lang="en-US" dirty="0"/>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2A30-9192-49A2-98D9-8D2828AE31E2}" type="slidenum">
              <a:rPr lang="en-US" smtClean="0"/>
              <a:pPr/>
              <a:t>‹#›</a:t>
            </a:fld>
            <a:endParaRPr lang="en-US" dirty="0"/>
          </a:p>
        </p:txBody>
      </p:sp>
    </p:spTree>
    <p:extLst>
      <p:ext uri="{BB962C8B-B14F-4D97-AF65-F5344CB8AC3E}">
        <p14:creationId xmlns=""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41"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2"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r>
              <a:rPr lang="en-US" dirty="0"/>
              <a:t>Click icon to add picture</a:t>
            </a:r>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click it and begin typing.</a:t>
            </a:r>
            <a:br>
              <a:rPr lang="en-US" dirty="0"/>
            </a:br>
            <a:r>
              <a:rPr lang="en-US" dirty="0"/>
              <a:t>To replace photos in the brochure, select an image and delete it. Then click the Insert Picture icon in the placeholder to insert your own photo.</a:t>
            </a:r>
            <a:br>
              <a:rPr lang="en-US" dirty="0"/>
            </a:br>
            <a:r>
              <a:rPr lang="en-US" dirty="0"/>
              <a:t>To change the logo to your own, right-click  the picture “replace with LOGO” and choose Change Picture.</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851269"/>
            <a:ext cx="1508125" cy="152400"/>
          </a:xfrm>
        </p:spPr>
        <p:txBody>
          <a:bodyPr>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r>
              <a:rPr lang="en-US" dirty="0"/>
              <a:t>Click icon to add picture</a:t>
            </a:r>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 xmlns:p14="http://schemas.microsoft.com/office/powerpoint/2010/main" val="478386529"/>
      </p:ext>
    </p:extLst>
  </p:cSld>
  <p:clrMapOvr>
    <a:masterClrMapping/>
  </p:clrMapOvr>
  <p:extLst mod="1">
    <p:ext uri="{DCECCB84-F9BA-43D5-87BE-67443E8EF086}">
      <p15:sldGuideLst xmlns=""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sp>
        <p:nvSpPr>
          <p:cNvPr id="38"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1"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51395"/>
            <a:ext cx="2428875" cy="248151"/>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Here are a couple of ideas…</a:t>
            </a:r>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What do you include in a brochure?</a:t>
            </a:r>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r>
              <a:rPr lang="en-US" dirty="0"/>
              <a:t>Click icon to add picture</a:t>
            </a:r>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This spot would be perfect for a mission statement. You might use the right side of the page to summarize how you stand out from the crowd and use the center for a brief success story.</a:t>
            </a:r>
            <a:br>
              <a:rPr lang="en-US" dirty="0"/>
            </a:br>
            <a:r>
              <a:rPr lang="en-US" dirty="0"/>
              <a:t>(And be sure to pick photos that show off what your company does best. Pictures should always dress to impress.)</a:t>
            </a:r>
          </a:p>
        </p:txBody>
      </p:sp>
      <p:sp>
        <p:nvSpPr>
          <p:cNvPr id="30" name="Text Placeholder 25"/>
          <p:cNvSpPr>
            <a:spLocks noGrp="1"/>
          </p:cNvSpPr>
          <p:nvPr>
            <p:ph type="body" sz="quarter" idx="17" hasCustomPrompt="1"/>
          </p:nvPr>
        </p:nvSpPr>
        <p:spPr>
          <a:xfrm>
            <a:off x="3813820" y="612648"/>
            <a:ext cx="2428875" cy="45415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 document that looks this good has to be difficult to format?</a:t>
            </a:r>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again! The placeholders in this brochure are formatted for you. Enter your own text with just a click.</a:t>
            </a:r>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be shy! Show them how fabulous you are! This is a great spot for a glowing testimonial.”</a:t>
            </a:r>
          </a:p>
        </p:txBody>
      </p:sp>
      <p:sp>
        <p:nvSpPr>
          <p:cNvPr id="32" name="Text Placeholder 25"/>
          <p:cNvSpPr>
            <a:spLocks noGrp="1"/>
          </p:cNvSpPr>
          <p:nvPr>
            <p:ph type="body" sz="quarter" idx="19" hasCustomPrompt="1"/>
          </p:nvPr>
        </p:nvSpPr>
        <p:spPr>
          <a:xfrm>
            <a:off x="3813820" y="3865106"/>
            <a:ext cx="2428875" cy="22860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To easily customize the look of this brochure, on the Design tab of the ribbon, check out the Themes, Colors, and Fonts galleries.</a:t>
            </a:r>
          </a:p>
        </p:txBody>
      </p:sp>
      <p:sp>
        <p:nvSpPr>
          <p:cNvPr id="22" name="Text Placeholder 25"/>
          <p:cNvSpPr>
            <a:spLocks noGrp="1"/>
          </p:cNvSpPr>
          <p:nvPr>
            <p:ph type="body" sz="quarter" idx="25" hasCustomPrompt="1"/>
          </p:nvPr>
        </p:nvSpPr>
        <p:spPr>
          <a:xfrm>
            <a:off x="3813820" y="5056716"/>
            <a:ext cx="2428875" cy="41234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Have company-branded colors or fonts?</a:t>
            </a:r>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No problem! The Themes, Colors, and Fonts galleries give you the option to add your own.</a:t>
            </a:r>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r>
              <a:rPr lang="en-US" dirty="0"/>
              <a:t>Click icon to add picture</a:t>
            </a:r>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forget to include some specifics about what you offer, and how you differ from the competition.</a:t>
            </a:r>
          </a:p>
        </p:txBody>
      </p:sp>
      <p:sp>
        <p:nvSpPr>
          <p:cNvPr id="35" name="Text Placeholder 25"/>
          <p:cNvSpPr>
            <a:spLocks noGrp="1"/>
          </p:cNvSpPr>
          <p:nvPr>
            <p:ph type="body" sz="quarter" idx="28" hasCustomPrompt="1"/>
          </p:nvPr>
        </p:nvSpPr>
        <p:spPr>
          <a:xfrm>
            <a:off x="7172325" y="3326958"/>
            <a:ext cx="2428875" cy="21089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Our Products and Services</a:t>
            </a:r>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could include a bulleted list of products, services, or major benefits of working with your company. Or just summarize your finer points in a few concise paragraphs.</a:t>
            </a:r>
            <a:br>
              <a:rPr lang="en-US" dirty="0"/>
            </a:br>
            <a:r>
              <a:rPr lang="en-US" dirty="0"/>
              <a:t>We know you could go on for hours about how great your business is. (And we don’t blame you—you’re amazing!) Just remember that this is marketing—if you want to grab their attention, keep it brief, friendly, and readable.</a:t>
            </a:r>
          </a:p>
        </p:txBody>
      </p:sp>
    </p:spTree>
    <p:extLst>
      <p:ext uri="{BB962C8B-B14F-4D97-AF65-F5344CB8AC3E}">
        <p14:creationId xmlns="" xmlns:p14="http://schemas.microsoft.com/office/powerpoint/2010/main" val="1198149047"/>
      </p:ext>
    </p:extLst>
  </p:cSld>
  <p:clrMapOvr>
    <a:masterClrMapping/>
  </p:clrMapOvr>
  <p:extLst>
    <p:ext uri="{DCECCB84-F9BA-43D5-87BE-67443E8EF086}">
      <p15:sldGuideLst xmlns=""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pPr/>
              <a:t>8/7/2020</a:t>
            </a:fld>
            <a:endParaRPr lang="en-US" dirty="0"/>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pPr/>
              <a:t>‹#›</a:t>
            </a:fld>
            <a:endParaRPr lang="en-US" dirty="0"/>
          </a:p>
        </p:txBody>
      </p:sp>
    </p:spTree>
    <p:extLst>
      <p:ext uri="{BB962C8B-B14F-4D97-AF65-F5344CB8AC3E}">
        <p14:creationId xmlns=""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p:cNvSpPr>
            <a:spLocks noGrp="1"/>
          </p:cNvSpPr>
          <p:nvPr>
            <p:ph type="body" sz="quarter" idx="15"/>
          </p:nvPr>
        </p:nvSpPr>
        <p:spPr>
          <a:xfrm>
            <a:off x="457199" y="2858707"/>
            <a:ext cx="2428875" cy="274320"/>
          </a:xfrm>
        </p:spPr>
        <p:txBody>
          <a:bodyPr vert="horz" lIns="0" tIns="0" rIns="0" bIns="0" rtlCol="0" anchor="t">
            <a:noAutofit/>
          </a:bodyPr>
          <a:lstStyle/>
          <a:p>
            <a:pPr algn="ctr"/>
            <a:r>
              <a:rPr lang="en-US" sz="1200" dirty="0" smtClean="0">
                <a:solidFill>
                  <a:srgbClr val="000000"/>
                </a:solidFill>
                <a:latin typeface="Times New Roman" panose="02020603050405020304" pitchFamily="18" charset="0"/>
                <a:cs typeface="Times New Roman" panose="02020603050405020304" pitchFamily="18" charset="0"/>
              </a:rPr>
              <a:t>Crimes lead to negative impacts on human lives</a:t>
            </a:r>
            <a:endParaRPr lang="en-US" sz="1200" dirty="0">
              <a:solidFill>
                <a:srgbClr val="000000"/>
              </a:solidFill>
              <a:latin typeface="Times New Roman" panose="02020603050405020304" pitchFamily="18" charset="0"/>
              <a:cs typeface="Times New Roman" panose="02020603050405020304" pitchFamily="18" charset="0"/>
            </a:endParaRPr>
          </a:p>
        </p:txBody>
      </p:sp>
      <p:sp>
        <p:nvSpPr>
          <p:cNvPr id="22" name="Text Placeholder 21"/>
          <p:cNvSpPr>
            <a:spLocks noGrp="1"/>
          </p:cNvSpPr>
          <p:nvPr>
            <p:ph type="body" sz="quarter" idx="13"/>
          </p:nvPr>
        </p:nvSpPr>
        <p:spPr/>
        <p:txBody>
          <a:bodyPr/>
          <a:lstStyle/>
          <a:p>
            <a:pPr lvl="0"/>
            <a:r>
              <a:rPr lang="en-US" dirty="0"/>
              <a:t>The highest rates of victims in Washington, D.C. include:</a:t>
            </a:r>
          </a:p>
        </p:txBody>
      </p:sp>
      <p:sp>
        <p:nvSpPr>
          <p:cNvPr id="21" name="Text Placeholder 20"/>
          <p:cNvSpPr>
            <a:spLocks noGrp="1"/>
          </p:cNvSpPr>
          <p:nvPr>
            <p:ph type="body" sz="quarter" idx="12"/>
          </p:nvPr>
        </p:nvSpPr>
        <p:spPr>
          <a:xfrm>
            <a:off x="457200" y="4152901"/>
            <a:ext cx="2819399" cy="3619499"/>
          </a:xfrm>
        </p:spPr>
        <p:txBody>
          <a:bodyPr vert="horz" lIns="0" tIns="0" rIns="0" bIns="0" rtlCol="0" anchor="t">
            <a:noAutofit/>
          </a:bodyPr>
          <a:lstStyle/>
          <a:p>
            <a:pPr>
              <a:buFont typeface="Wingdings" panose="05000000000000000000" pitchFamily="2" charset="2"/>
              <a:buChar char="v"/>
            </a:pPr>
            <a:r>
              <a:rPr lang="en-US" sz="1000" dirty="0" smtClean="0">
                <a:latin typeface="Times New Roman" panose="02020603050405020304" pitchFamily="18" charset="0"/>
                <a:cs typeface="Times New Roman" panose="02020603050405020304" pitchFamily="18" charset="0"/>
              </a:rPr>
              <a:t>Washington </a:t>
            </a:r>
            <a:r>
              <a:rPr lang="en-US" sz="1000" dirty="0">
                <a:latin typeface="Times New Roman" panose="02020603050405020304" pitchFamily="18" charset="0"/>
                <a:cs typeface="Times New Roman" panose="02020603050405020304" pitchFamily="18" charset="0"/>
              </a:rPr>
              <a:t>records the highest number of crimes in all parts of the United States of America.</a:t>
            </a:r>
          </a:p>
          <a:p>
            <a:pPr>
              <a:buFont typeface="Wingdings" panose="05000000000000000000" pitchFamily="2" charset="2"/>
              <a:buChar char="v"/>
            </a:pPr>
            <a:r>
              <a:rPr lang="en-US" sz="1000" dirty="0">
                <a:latin typeface="Times New Roman" panose="02020603050405020304" pitchFamily="18" charset="0"/>
                <a:cs typeface="Times New Roman" panose="02020603050405020304" pitchFamily="18" charset="0"/>
              </a:rPr>
              <a:t>The crime rates are said to be at least 54 per one thousand residents within Washington, and these numbers are very high compared to the other larger </a:t>
            </a:r>
            <a:r>
              <a:rPr lang="en-US" sz="1000" dirty="0" smtClean="0">
                <a:latin typeface="Times New Roman" panose="02020603050405020304" pitchFamily="18" charset="0"/>
                <a:cs typeface="Times New Roman" panose="02020603050405020304" pitchFamily="18" charset="0"/>
              </a:rPr>
              <a:t>cities </a:t>
            </a:r>
            <a:r>
              <a:rPr lang="en-US" sz="1000" dirty="0"/>
              <a:t>(</a:t>
            </a:r>
            <a:r>
              <a:rPr lang="en-US" sz="1000" dirty="0">
                <a:latin typeface="Times New Roman" panose="02020603050405020304" pitchFamily="18" charset="0"/>
                <a:cs typeface="Times New Roman" panose="02020603050405020304" pitchFamily="18" charset="0"/>
              </a:rPr>
              <a:t>Cassell, 2017). </a:t>
            </a:r>
          </a:p>
          <a:p>
            <a:pPr>
              <a:buFont typeface="Wingdings" panose="05000000000000000000" pitchFamily="2" charset="2"/>
              <a:buChar char="v"/>
            </a:pPr>
            <a:r>
              <a:rPr lang="en-US" sz="1000" dirty="0">
                <a:latin typeface="Times New Roman" panose="02020603050405020304" pitchFamily="18" charset="0"/>
                <a:cs typeface="Times New Roman" panose="02020603050405020304" pitchFamily="18" charset="0"/>
              </a:rPr>
              <a:t>The crimes rated to property within Washington are very high as compared to crimes due to violence.</a:t>
            </a:r>
          </a:p>
          <a:p>
            <a:pPr>
              <a:buFont typeface="Wingdings" panose="05000000000000000000" pitchFamily="2" charset="2"/>
              <a:buChar char="v"/>
            </a:pPr>
            <a:r>
              <a:rPr lang="en-US" sz="1000" dirty="0">
                <a:latin typeface="Times New Roman" panose="02020603050405020304" pitchFamily="18" charset="0"/>
                <a:cs typeface="Times New Roman" panose="02020603050405020304" pitchFamily="18" charset="0"/>
              </a:rPr>
              <a:t>The other crimes recorded in Washington State include theft, computer crimes, robbery, and sexual assaults.</a:t>
            </a:r>
          </a:p>
          <a:p>
            <a:pPr>
              <a:buFont typeface="Wingdings" panose="05000000000000000000" pitchFamily="2" charset="2"/>
              <a:buChar char="v"/>
            </a:pPr>
            <a:r>
              <a:rPr lang="en-US" sz="1000" dirty="0">
                <a:latin typeface="Times New Roman" panose="02020603050405020304" pitchFamily="18" charset="0"/>
                <a:cs typeface="Times New Roman" panose="02020603050405020304" pitchFamily="18" charset="0"/>
              </a:rPr>
              <a:t>Among the factors that lead to high crime rates in Washington States are poor parenting styles, drug and substance abuse, and peer pressure.</a:t>
            </a:r>
          </a:p>
          <a:p>
            <a:endParaRPr lang="en-US" sz="1000" dirty="0" smtClean="0">
              <a:solidFill>
                <a:srgbClr val="000000"/>
              </a:solidFill>
              <a:latin typeface="Times New Roman" panose="02020603050405020304" pitchFamily="18" charset="0"/>
              <a:cs typeface="Times New Roman" panose="02020603050405020304" pitchFamily="18" charset="0"/>
            </a:endParaRPr>
          </a:p>
          <a:p>
            <a:endParaRPr lang="en-US" sz="1000" dirty="0">
              <a:solidFill>
                <a:srgbClr val="000000"/>
              </a:solidFill>
              <a:latin typeface="Times New Roman" panose="02020603050405020304" pitchFamily="18" charset="0"/>
              <a:cs typeface="Times New Roman" panose="02020603050405020304" pitchFamily="18" charset="0"/>
            </a:endParaRPr>
          </a:p>
        </p:txBody>
      </p:sp>
      <p:sp>
        <p:nvSpPr>
          <p:cNvPr id="25" name="Text Placeholder 24"/>
          <p:cNvSpPr>
            <a:spLocks noGrp="1"/>
          </p:cNvSpPr>
          <p:nvPr>
            <p:ph type="body" sz="quarter" idx="16"/>
          </p:nvPr>
        </p:nvSpPr>
        <p:spPr>
          <a:xfrm>
            <a:off x="3581400" y="609600"/>
            <a:ext cx="2819400" cy="457200"/>
          </a:xfrm>
        </p:spPr>
        <p:txBody>
          <a:bodyPr/>
          <a:lstStyle/>
          <a:p>
            <a:r>
              <a:rPr lang="en-US" dirty="0"/>
              <a:t>Crime Victims' Bill of Rights</a:t>
            </a:r>
          </a:p>
        </p:txBody>
      </p:sp>
      <p:sp>
        <p:nvSpPr>
          <p:cNvPr id="65" name="Text Placeholder 64"/>
          <p:cNvSpPr>
            <a:spLocks noGrp="1"/>
          </p:cNvSpPr>
          <p:nvPr>
            <p:ph type="body" sz="quarter" idx="24"/>
          </p:nvPr>
        </p:nvSpPr>
        <p:spPr>
          <a:xfrm>
            <a:off x="3429000" y="1523836"/>
            <a:ext cx="2651125" cy="2286163"/>
          </a:xfrm>
        </p:spPr>
        <p:txBody>
          <a:bodyPr vert="horz" lIns="0" tIns="0" rIns="0" bIns="0" rtlCol="0" anchor="t">
            <a:noAutofit/>
          </a:bodyPr>
          <a:lstStyle/>
          <a:p>
            <a:pPr marL="171450" indent="-171450">
              <a:buFont typeface="Wingdings" panose="05000000000000000000" pitchFamily="2" charset="2"/>
              <a:buChar char="v"/>
            </a:pPr>
            <a:r>
              <a:rPr lang="en-US" sz="1050" dirty="0"/>
              <a:t>Before the Victims’ Bill of Rights development, the victims were ignored and mistreated by criminal justice systems that seemed more focused on protecting the legal rights of defendants only</a:t>
            </a:r>
            <a:r>
              <a:rPr lang="en-US" sz="1050" dirty="0" smtClean="0"/>
              <a:t>.</a:t>
            </a:r>
          </a:p>
          <a:p>
            <a:pPr marL="171450" indent="-171450">
              <a:buFont typeface="Wingdings" panose="05000000000000000000" pitchFamily="2" charset="2"/>
              <a:buChar char="v"/>
            </a:pPr>
            <a:r>
              <a:rPr lang="en-US" sz="1050" dirty="0"/>
              <a:t>The parole hearings are as a result of the fairness brought about by the Victim’s Bill of </a:t>
            </a:r>
            <a:r>
              <a:rPr lang="en-US" sz="1050" dirty="0" smtClean="0"/>
              <a:t>Rights (</a:t>
            </a:r>
            <a:r>
              <a:rPr lang="en-US" sz="1050" dirty="0" smtClean="0">
                <a:latin typeface="Times New Roman" panose="02020603050405020304" pitchFamily="18" charset="0"/>
                <a:cs typeface="Times New Roman" panose="02020603050405020304" pitchFamily="18" charset="0"/>
              </a:rPr>
              <a:t>Cassell</a:t>
            </a:r>
            <a:r>
              <a:rPr lang="en-US" sz="1050" dirty="0">
                <a:latin typeface="Times New Roman" panose="02020603050405020304" pitchFamily="18" charset="0"/>
                <a:cs typeface="Times New Roman" panose="02020603050405020304" pitchFamily="18" charset="0"/>
              </a:rPr>
              <a:t>, </a:t>
            </a:r>
            <a:r>
              <a:rPr lang="en-US" sz="1050" dirty="0" smtClean="0">
                <a:latin typeface="Times New Roman" panose="02020603050405020304" pitchFamily="18" charset="0"/>
                <a:cs typeface="Times New Roman" panose="02020603050405020304" pitchFamily="18" charset="0"/>
              </a:rPr>
              <a:t>2017</a:t>
            </a:r>
            <a:r>
              <a:rPr lang="en-US" sz="1050" dirty="0">
                <a:latin typeface="Times New Roman" panose="02020603050405020304" pitchFamily="18" charset="0"/>
                <a:cs typeface="Times New Roman" panose="02020603050405020304" pitchFamily="18" charset="0"/>
              </a:rPr>
              <a:t>). </a:t>
            </a:r>
            <a:endParaRPr lang="en-US" sz="1050" dirty="0"/>
          </a:p>
          <a:p>
            <a:pPr marL="171450" indent="-171450">
              <a:buFont typeface="Wingdings" panose="05000000000000000000" pitchFamily="2" charset="2"/>
              <a:buChar char="v"/>
            </a:pPr>
            <a:r>
              <a:rPr lang="en-US" sz="1050" dirty="0"/>
              <a:t>Congress intervened and made the right policies and laws related to the prisoner. The main in was to promoting fairness and eliminate discrimination of the victims.</a:t>
            </a:r>
          </a:p>
          <a:p>
            <a:endParaRPr lang="en-US" sz="1050" dirty="0"/>
          </a:p>
          <a:p>
            <a:endParaRPr lang="en-US" sz="1050" dirty="0">
              <a:solidFill>
                <a:srgbClr val="000000"/>
              </a:solidFill>
            </a:endParaRPr>
          </a:p>
        </p:txBody>
      </p:sp>
      <p:sp>
        <p:nvSpPr>
          <p:cNvPr id="18" name="Title 17"/>
          <p:cNvSpPr>
            <a:spLocks noGrp="1"/>
          </p:cNvSpPr>
          <p:nvPr>
            <p:ph type="title"/>
          </p:nvPr>
        </p:nvSpPr>
        <p:spPr/>
        <p:txBody>
          <a:bodyPr>
            <a:normAutofit fontScale="90000"/>
          </a:bodyPr>
          <a:lstStyle/>
          <a:p>
            <a:r>
              <a:rPr lang="en-US" dirty="0"/>
              <a:t>Victims’ Rights and Services </a:t>
            </a:r>
          </a:p>
        </p:txBody>
      </p:sp>
      <p:sp>
        <p:nvSpPr>
          <p:cNvPr id="32" name="Text Placeholder 31"/>
          <p:cNvSpPr>
            <a:spLocks noGrp="1"/>
          </p:cNvSpPr>
          <p:nvPr>
            <p:ph type="body" sz="quarter" idx="23"/>
          </p:nvPr>
        </p:nvSpPr>
        <p:spPr>
          <a:xfrm>
            <a:off x="7322343" y="5321808"/>
            <a:ext cx="2088833" cy="1993392"/>
          </a:xfrm>
        </p:spPr>
        <p:txBody>
          <a:bodyPr vert="horz" lIns="0" tIns="0" rIns="0" bIns="0" rtlCol="0" anchor="t">
            <a:noAutofit/>
          </a:bodyPr>
          <a:lstStyle/>
          <a:p>
            <a:pPr marL="285750" indent="-285750">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A victim has a right to be treated timeously, courteously, compassionately with respect to their dignity and privacy and taking into account cultural diversity by all investigative, prosecutorial, judicial and victim services agencies.</a:t>
            </a:r>
          </a:p>
          <a:p>
            <a:endParaRPr lang="en-US" sz="1200" dirty="0">
              <a:solidFill>
                <a:srgbClr val="000000"/>
              </a:solidFill>
              <a:latin typeface="Times New Roman" panose="02020603050405020304" pitchFamily="18" charset="0"/>
              <a:cs typeface="Times New Roman" panose="02020603050405020304" pitchFamily="18" charset="0"/>
            </a:endParaRPr>
          </a:p>
        </p:txBody>
      </p:sp>
      <p:sp>
        <p:nvSpPr>
          <p:cNvPr id="27" name="Text Placeholder 24">
            <a:extLst>
              <a:ext uri="{FF2B5EF4-FFF2-40B4-BE49-F238E27FC236}">
                <a16:creationId xmlns="" xmlns:a16="http://schemas.microsoft.com/office/drawing/2014/main" id="{E5774A32-F5F6-ED48-9228-98C1BD5E1CAA}"/>
              </a:ext>
            </a:extLst>
          </p:cNvPr>
          <p:cNvSpPr txBox="1">
            <a:spLocks/>
          </p:cNvSpPr>
          <p:nvPr/>
        </p:nvSpPr>
        <p:spPr>
          <a:xfrm>
            <a:off x="3654424" y="4041648"/>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Crime Victims’ Compensation Program</a:t>
            </a:r>
          </a:p>
        </p:txBody>
      </p:sp>
      <p:sp>
        <p:nvSpPr>
          <p:cNvPr id="36" name="Text Placeholder 64">
            <a:extLst>
              <a:ext uri="{FF2B5EF4-FFF2-40B4-BE49-F238E27FC236}">
                <a16:creationId xmlns="" xmlns:a16="http://schemas.microsoft.com/office/drawing/2014/main" id="{5337CAD0-61AC-7E47-AB2A-D7628543C5AF}"/>
              </a:ext>
            </a:extLst>
          </p:cNvPr>
          <p:cNvSpPr txBox="1">
            <a:spLocks/>
          </p:cNvSpPr>
          <p:nvPr/>
        </p:nvSpPr>
        <p:spPr>
          <a:xfrm>
            <a:off x="3581400" y="4800600"/>
            <a:ext cx="2428875" cy="1582651"/>
          </a:xfrm>
          <a:prstGeom prst="rect">
            <a:avLst/>
          </a:prstGeom>
        </p:spPr>
        <p:txBody>
          <a:bodyPr vert="horz" lIns="0" tIns="0" rIns="0" bIns="0" rtlCol="0" anchor="t">
            <a:noAutofit/>
          </a:bodyPr>
          <a:lstStyle>
            <a:lvl1pPr marL="0" indent="0" algn="l" defTabSz="754380" rtl="0" eaLnBrk="1" latinLnBrk="0" hangingPunct="1">
              <a:lnSpc>
                <a:spcPct val="120000"/>
              </a:lnSpc>
              <a:spcBef>
                <a:spcPts val="0"/>
              </a:spcBef>
              <a:buFont typeface="Arial" panose="020B0604020202020204" pitchFamily="34" charset="0"/>
              <a:buNone/>
              <a:defRPr sz="1000"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pPr marL="171450" indent="-171450">
              <a:buFont typeface="Wingdings" panose="05000000000000000000" pitchFamily="2" charset="2"/>
              <a:buChar char="v"/>
            </a:pPr>
            <a:r>
              <a:rPr lang="en-US" sz="1100" dirty="0">
                <a:latin typeface="Times New Roman" panose="02020603050405020304" pitchFamily="18" charset="0"/>
                <a:cs typeface="Times New Roman" panose="02020603050405020304" pitchFamily="18" charset="0"/>
              </a:rPr>
              <a:t>In Washington, D.C., the Crime Victims Compensation Program is essential in assisting the families of criminals in funerals, lost wages, and emergency food and shelter.</a:t>
            </a:r>
          </a:p>
          <a:p>
            <a:pPr marL="171450" indent="-171450">
              <a:buFont typeface="Wingdings" panose="05000000000000000000" pitchFamily="2" charset="2"/>
              <a:buChar char="v"/>
            </a:pPr>
            <a:r>
              <a:rPr lang="en-US" sz="1100" dirty="0">
                <a:latin typeface="Times New Roman" panose="02020603050405020304" pitchFamily="18" charset="0"/>
                <a:cs typeface="Times New Roman" panose="02020603050405020304" pitchFamily="18" charset="0"/>
              </a:rPr>
              <a:t>The maximum compensation given per individual is $ </a:t>
            </a:r>
            <a:r>
              <a:rPr lang="en-US" sz="1100" dirty="0" smtClean="0">
                <a:latin typeface="Times New Roman" panose="02020603050405020304" pitchFamily="18" charset="0"/>
                <a:cs typeface="Times New Roman" panose="02020603050405020304" pitchFamily="18" charset="0"/>
              </a:rPr>
              <a:t>25,000 (Galvin et al., 2018).</a:t>
            </a:r>
            <a:r>
              <a:rPr lang="en-US" sz="1100" dirty="0">
                <a:latin typeface="Times New Roman" panose="02020603050405020304" pitchFamily="18" charset="0"/>
                <a:cs typeface="Times New Roman" panose="02020603050405020304" pitchFamily="18" charset="0"/>
              </a:rPr>
              <a:t>  </a:t>
            </a:r>
          </a:p>
          <a:p>
            <a:endParaRPr lang="en-US" sz="1100" dirty="0">
              <a:solidFill>
                <a:srgbClr val="000000"/>
              </a:solidFill>
              <a:latin typeface="Times New Roman" panose="02020603050405020304" pitchFamily="18" charset="0"/>
              <a:cs typeface="Times New Roman" panose="02020603050405020304" pitchFamily="18" charset="0"/>
            </a:endParaRPr>
          </a:p>
        </p:txBody>
      </p:sp>
      <p:sp>
        <p:nvSpPr>
          <p:cNvPr id="37" name="Text Placeholder 24">
            <a:extLst>
              <a:ext uri="{FF2B5EF4-FFF2-40B4-BE49-F238E27FC236}">
                <a16:creationId xmlns="" xmlns:a16="http://schemas.microsoft.com/office/drawing/2014/main" id="{E7B7DD32-8126-D848-AFCB-BD948C1E74F8}"/>
              </a:ext>
            </a:extLst>
          </p:cNvPr>
          <p:cNvSpPr txBox="1">
            <a:spLocks/>
          </p:cNvSpPr>
          <p:nvPr/>
        </p:nvSpPr>
        <p:spPr>
          <a:xfrm>
            <a:off x="457199" y="3200400"/>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Types of Victims</a:t>
            </a:r>
          </a:p>
        </p:txBody>
      </p:sp>
      <p:pic>
        <p:nvPicPr>
          <p:cNvPr id="2052" name="Picture 4" descr="RPubs - Document"/>
          <p:cNvPicPr>
            <a:picLocks noGrp="1" noChangeAspect="1" noChangeArrowheads="1"/>
          </p:cNvPicPr>
          <p:nvPr>
            <p:ph type="pic" sz="quarter" idx="11"/>
          </p:nvPr>
        </p:nvPicPr>
        <p:blipFill>
          <a:blip r:embed="rId2">
            <a:extLst>
              <a:ext uri="{28A0092B-C50C-407E-A947-70E740481C1C}">
                <a14:useLocalDpi xmlns="" xmlns:a14="http://schemas.microsoft.com/office/drawing/2010/main" val="0"/>
              </a:ext>
            </a:extLst>
          </a:blip>
          <a:srcRect l="10208" r="10208"/>
          <a:stretch>
            <a:fillRect/>
          </a:stretch>
        </p:blipFill>
        <p:spPr bwMode="auto">
          <a:prstGeom prst="rect">
            <a:avLst/>
          </a:prstGeom>
          <a:noFill/>
          <a:extLst>
            <a:ext uri="{909E8E84-426E-40DD-AFC4-6F175D3DCCD1}">
              <a14:hiddenFill xmlns="" xmlns:a14="http://schemas.microsoft.com/office/drawing/2010/main">
                <a:solidFill>
                  <a:srgbClr val="FFFFFF"/>
                </a:solidFill>
              </a14:hiddenFill>
            </a:ext>
          </a:extLst>
        </p:spPr>
      </p:pic>
      <p:pic>
        <p:nvPicPr>
          <p:cNvPr id="2056" name="Picture 8" descr="Your Guide To The Crime Victim's Compensation Program | Lenahan ..."/>
          <p:cNvPicPr>
            <a:picLocks noGrp="1" noChangeAspect="1" noChangeArrowheads="1"/>
          </p:cNvPicPr>
          <p:nvPr>
            <p:ph type="pic" sz="quarter" idx="10"/>
          </p:nvPr>
        </p:nvPicPr>
        <p:blipFill>
          <a:blip r:embed="rId3">
            <a:extLst>
              <a:ext uri="{28A0092B-C50C-407E-A947-70E740481C1C}">
                <a14:useLocalDpi xmlns="" xmlns:a14="http://schemas.microsoft.com/office/drawing/2010/main" val="0"/>
              </a:ext>
            </a:extLst>
          </a:blip>
          <a:srcRect l="16797" r="16797"/>
          <a:stretch>
            <a:fillRect/>
          </a:stretch>
        </p:blipFill>
        <p:spPr bwMode="auto">
          <a:xfrm>
            <a:off x="7096125" y="457200"/>
            <a:ext cx="2498725" cy="3657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7125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455314" y="4986351"/>
            <a:ext cx="2428875" cy="248151"/>
          </a:xfrm>
        </p:spPr>
        <p:txBody>
          <a:bodyPr/>
          <a:lstStyle/>
          <a:p>
            <a:r>
              <a:rPr lang="en-US" sz="1100" dirty="0" smtClean="0">
                <a:latin typeface="Times New Roman" panose="02020603050405020304" pitchFamily="18" charset="0"/>
                <a:cs typeface="Times New Roman" panose="02020603050405020304" pitchFamily="18" charset="0"/>
              </a:rPr>
              <a:t>Examples of community resources;</a:t>
            </a:r>
            <a:endParaRPr lang="en-US" sz="1100" dirty="0">
              <a:latin typeface="Times New Roman" panose="02020603050405020304" pitchFamily="18" charset="0"/>
              <a:cs typeface="Times New Roman" panose="02020603050405020304" pitchFamily="18" charset="0"/>
            </a:endParaRPr>
          </a:p>
        </p:txBody>
      </p:sp>
      <p:sp>
        <p:nvSpPr>
          <p:cNvPr id="7" name="Text Placeholder 6"/>
          <p:cNvSpPr>
            <a:spLocks noGrp="1"/>
          </p:cNvSpPr>
          <p:nvPr>
            <p:ph type="body" sz="quarter" idx="16"/>
          </p:nvPr>
        </p:nvSpPr>
        <p:spPr>
          <a:xfrm>
            <a:off x="455314" y="4722683"/>
            <a:ext cx="2428875" cy="229255"/>
          </a:xfrm>
        </p:spPr>
        <p:txBody>
          <a:bodyPr/>
          <a:lstStyle/>
          <a:p>
            <a:r>
              <a:rPr lang="en-US" dirty="0"/>
              <a:t>Community Resources</a:t>
            </a:r>
          </a:p>
        </p:txBody>
      </p:sp>
      <p:sp>
        <p:nvSpPr>
          <p:cNvPr id="4" name="Text Placeholder 3"/>
          <p:cNvSpPr>
            <a:spLocks noGrp="1"/>
          </p:cNvSpPr>
          <p:nvPr>
            <p:ph type="body" sz="quarter" idx="13"/>
          </p:nvPr>
        </p:nvSpPr>
        <p:spPr>
          <a:xfrm>
            <a:off x="455314" y="5234502"/>
            <a:ext cx="2428875" cy="2233098"/>
          </a:xfrm>
        </p:spPr>
        <p:txBody>
          <a:bodyPr/>
          <a:lstStyle/>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Community health centers.</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Advocacy groups.</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Counseling services</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Recreational centers</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Law-enforcement substation</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Libraries</a:t>
            </a:r>
          </a:p>
        </p:txBody>
      </p:sp>
      <p:sp>
        <p:nvSpPr>
          <p:cNvPr id="8" name="Text Placeholder 7"/>
          <p:cNvSpPr>
            <a:spLocks noGrp="1"/>
          </p:cNvSpPr>
          <p:nvPr>
            <p:ph type="body" sz="quarter" idx="17"/>
          </p:nvPr>
        </p:nvSpPr>
        <p:spPr>
          <a:xfrm>
            <a:off x="3813820" y="612648"/>
            <a:ext cx="2428875" cy="896370"/>
          </a:xfrm>
        </p:spPr>
        <p:txBody>
          <a:bodyPr/>
          <a:lstStyle/>
          <a:p>
            <a:pPr lvl="0"/>
            <a:r>
              <a:rPr lang="en-US" b="0" dirty="0" smtClean="0">
                <a:latin typeface="Times New Roman" panose="02020603050405020304" pitchFamily="18" charset="0"/>
                <a:cs typeface="Times New Roman" panose="02020603050405020304" pitchFamily="18" charset="0"/>
              </a:rPr>
              <a:t>The victims have rights that should be adhered to by all the stakeholders in the judicial and law-enforcement sectors. </a:t>
            </a:r>
            <a:endParaRPr lang="en-US" b="0" dirty="0">
              <a:latin typeface="Times New Roman" panose="02020603050405020304" pitchFamily="18" charset="0"/>
              <a:cs typeface="Times New Roman" panose="02020603050405020304" pitchFamily="18" charset="0"/>
            </a:endParaRPr>
          </a:p>
        </p:txBody>
      </p:sp>
      <p:sp>
        <p:nvSpPr>
          <p:cNvPr id="9" name="Text Placeholder 8"/>
          <p:cNvSpPr>
            <a:spLocks noGrp="1"/>
          </p:cNvSpPr>
          <p:nvPr>
            <p:ph type="body" sz="quarter" idx="18"/>
          </p:nvPr>
        </p:nvSpPr>
        <p:spPr/>
        <p:txBody>
          <a:bodyPr/>
          <a:lstStyle/>
          <a:p>
            <a:pPr lvl="0"/>
            <a:r>
              <a:rPr lang="en-US" dirty="0" smtClean="0"/>
              <a:t>.</a:t>
            </a:r>
            <a:endParaRPr lang="en-US" dirty="0"/>
          </a:p>
        </p:txBody>
      </p:sp>
      <p:sp>
        <p:nvSpPr>
          <p:cNvPr id="11" name="Text Placeholder 10"/>
          <p:cNvSpPr>
            <a:spLocks noGrp="1"/>
          </p:cNvSpPr>
          <p:nvPr>
            <p:ph type="body" sz="quarter" idx="23"/>
          </p:nvPr>
        </p:nvSpPr>
        <p:spPr/>
        <p:txBody>
          <a:bodyPr/>
          <a:lstStyle/>
          <a:p>
            <a:r>
              <a:rPr lang="en-US" dirty="0" smtClean="0">
                <a:solidFill>
                  <a:srgbClr val="C00000"/>
                </a:solidFill>
              </a:rPr>
              <a:t>“Ignorance </a:t>
            </a:r>
            <a:r>
              <a:rPr lang="en-US" dirty="0">
                <a:solidFill>
                  <a:srgbClr val="C00000"/>
                </a:solidFill>
              </a:rPr>
              <a:t>of the law or unawareness cannot be pleaded to escape </a:t>
            </a:r>
            <a:r>
              <a:rPr lang="en-US" dirty="0" smtClean="0">
                <a:solidFill>
                  <a:srgbClr val="C00000"/>
                </a:solidFill>
              </a:rPr>
              <a:t>liability”</a:t>
            </a:r>
            <a:endParaRPr lang="en-US" dirty="0">
              <a:solidFill>
                <a:srgbClr val="C00000"/>
              </a:solidFill>
            </a:endParaRPr>
          </a:p>
          <a:p>
            <a:pPr lvl="0"/>
            <a:endParaRPr lang="en-US" dirty="0">
              <a:solidFill>
                <a:srgbClr val="000000"/>
              </a:solidFill>
            </a:endParaRPr>
          </a:p>
        </p:txBody>
      </p:sp>
      <p:sp>
        <p:nvSpPr>
          <p:cNvPr id="10" name="Text Placeholder 9"/>
          <p:cNvSpPr>
            <a:spLocks noGrp="1"/>
          </p:cNvSpPr>
          <p:nvPr>
            <p:ph type="body" sz="quarter" idx="19"/>
          </p:nvPr>
        </p:nvSpPr>
        <p:spPr>
          <a:xfrm>
            <a:off x="3813820" y="3865105"/>
            <a:ext cx="2428875" cy="372441"/>
          </a:xfrm>
        </p:spPr>
        <p:txBody>
          <a:bodyPr/>
          <a:lstStyle/>
          <a:p>
            <a:pPr lvl="0" algn="ctr"/>
            <a:r>
              <a:rPr lang="en-US" b="0" dirty="0">
                <a:solidFill>
                  <a:schemeClr val="accent4"/>
                </a:solidFill>
                <a:latin typeface="Times New Roman" panose="02020603050405020304" pitchFamily="18" charset="0"/>
                <a:cs typeface="Times New Roman" panose="02020603050405020304" pitchFamily="18" charset="0"/>
              </a:rPr>
              <a:t>The Office of Crime Victims Advocacy (OCVA)</a:t>
            </a:r>
          </a:p>
        </p:txBody>
      </p:sp>
      <p:sp>
        <p:nvSpPr>
          <p:cNvPr id="12" name="Text Placeholder 11"/>
          <p:cNvSpPr>
            <a:spLocks noGrp="1"/>
          </p:cNvSpPr>
          <p:nvPr>
            <p:ph type="body" sz="quarter" idx="24"/>
          </p:nvPr>
        </p:nvSpPr>
        <p:spPr>
          <a:xfrm>
            <a:off x="3813820" y="4342324"/>
            <a:ext cx="2428875" cy="609615"/>
          </a:xfrm>
        </p:spPr>
        <p:txBody>
          <a:bodyPr vert="horz" lIns="0" tIns="0" rIns="0" bIns="0" rtlCol="0" anchor="t">
            <a:noAutofit/>
          </a:bodyPr>
          <a:lstStyle/>
          <a:p>
            <a:pPr lvl="0"/>
            <a:r>
              <a:rPr lang="en-US" sz="1100" dirty="0" smtClean="0">
                <a:latin typeface="Times New Roman" panose="02020603050405020304" pitchFamily="18" charset="0"/>
                <a:cs typeface="Times New Roman" panose="02020603050405020304" pitchFamily="18" charset="0"/>
              </a:rPr>
              <a:t>The OCVA oversees </a:t>
            </a:r>
            <a:r>
              <a:rPr lang="en-US" sz="1100" dirty="0">
                <a:latin typeface="Times New Roman" panose="02020603050405020304" pitchFamily="18" charset="0"/>
                <a:cs typeface="Times New Roman" panose="02020603050405020304" pitchFamily="18" charset="0"/>
              </a:rPr>
              <a:t>programs and grants for service providers and other professionals who assist </a:t>
            </a:r>
            <a:r>
              <a:rPr lang="en-US" sz="1100" b="1" dirty="0">
                <a:latin typeface="Times New Roman" panose="02020603050405020304" pitchFamily="18" charset="0"/>
                <a:cs typeface="Times New Roman" panose="02020603050405020304" pitchFamily="18" charset="0"/>
              </a:rPr>
              <a:t>victims of crime</a:t>
            </a:r>
            <a:r>
              <a:rPr lang="en-US" sz="1100" dirty="0">
                <a:latin typeface="Times New Roman" panose="02020603050405020304" pitchFamily="18" charset="0"/>
                <a:cs typeface="Times New Roman" panose="02020603050405020304" pitchFamily="18" charset="0"/>
              </a:rPr>
              <a:t>.</a:t>
            </a:r>
          </a:p>
        </p:txBody>
      </p:sp>
      <p:sp>
        <p:nvSpPr>
          <p:cNvPr id="13" name="Text Placeholder 12"/>
          <p:cNvSpPr>
            <a:spLocks noGrp="1"/>
          </p:cNvSpPr>
          <p:nvPr>
            <p:ph type="body" sz="quarter" idx="25"/>
          </p:nvPr>
        </p:nvSpPr>
        <p:spPr/>
        <p:txBody>
          <a:bodyPr/>
          <a:lstStyle/>
          <a:p>
            <a:pPr lvl="0" algn="ctr"/>
            <a:r>
              <a:rPr lang="en-US" sz="1400" b="0" dirty="0" smtClean="0">
                <a:solidFill>
                  <a:schemeClr val="tx2"/>
                </a:solidFill>
                <a:latin typeface="Times New Roman" panose="02020603050405020304" pitchFamily="18" charset="0"/>
                <a:cs typeface="Times New Roman" panose="02020603050405020304" pitchFamily="18" charset="0"/>
              </a:rPr>
              <a:t>Justice matters for all. </a:t>
            </a:r>
            <a:endParaRPr lang="en-US" sz="1400" b="0" dirty="0">
              <a:solidFill>
                <a:schemeClr val="tx2"/>
              </a:solidFill>
              <a:latin typeface="Times New Roman" panose="02020603050405020304" pitchFamily="18" charset="0"/>
              <a:cs typeface="Times New Roman" panose="02020603050405020304" pitchFamily="18" charset="0"/>
            </a:endParaRPr>
          </a:p>
        </p:txBody>
      </p:sp>
      <p:sp>
        <p:nvSpPr>
          <p:cNvPr id="14" name="Text Placeholder 13"/>
          <p:cNvSpPr>
            <a:spLocks noGrp="1"/>
          </p:cNvSpPr>
          <p:nvPr>
            <p:ph type="body" sz="quarter" idx="26"/>
          </p:nvPr>
        </p:nvSpPr>
        <p:spPr/>
        <p:txBody>
          <a:bodyPr/>
          <a:lstStyle/>
          <a:p>
            <a:pPr lvl="0" algn="ctr"/>
            <a:r>
              <a:rPr lang="en-US" sz="1200" dirty="0" smtClean="0">
                <a:latin typeface="Times New Roman" panose="02020603050405020304" pitchFamily="18" charset="0"/>
                <a:cs typeface="Times New Roman" panose="02020603050405020304" pitchFamily="18" charset="0"/>
              </a:rPr>
              <a:t> Without active overseers justice will never be found in the social settings. </a:t>
            </a:r>
            <a:endParaRPr lang="en-US" sz="12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15"/>
          </p:nvPr>
        </p:nvSpPr>
        <p:spPr>
          <a:xfrm>
            <a:off x="455315" y="4281582"/>
            <a:ext cx="2428875" cy="406688"/>
          </a:xfrm>
        </p:spPr>
        <p:txBody>
          <a:bodyPr vert="horz" lIns="0" tIns="0" rIns="0" bIns="0" rtlCol="0" anchor="t">
            <a:noAutofit/>
          </a:bodyPr>
          <a:lstStyle/>
          <a:p>
            <a:r>
              <a:rPr lang="en-US" sz="1200" dirty="0" smtClean="0">
                <a:latin typeface="Times New Roman" panose="02020603050405020304" pitchFamily="18" charset="0"/>
                <a:cs typeface="Times New Roman" panose="02020603050405020304" pitchFamily="18" charset="0"/>
              </a:rPr>
              <a:t>Advocacy for victims rights is for essential  fairness  </a:t>
            </a:r>
            <a:endParaRPr lang="en-US" sz="1200" dirty="0">
              <a:latin typeface="Times New Roman" panose="02020603050405020304" pitchFamily="18" charset="0"/>
              <a:cs typeface="Times New Roman" panose="02020603050405020304" pitchFamily="18" charset="0"/>
            </a:endParaRPr>
          </a:p>
        </p:txBody>
      </p:sp>
      <p:sp>
        <p:nvSpPr>
          <p:cNvPr id="15" name="Text Placeholder 14"/>
          <p:cNvSpPr>
            <a:spLocks noGrp="1"/>
          </p:cNvSpPr>
          <p:nvPr>
            <p:ph type="body" sz="quarter" idx="27"/>
          </p:nvPr>
        </p:nvSpPr>
        <p:spPr>
          <a:xfrm>
            <a:off x="7172325" y="2530613"/>
            <a:ext cx="2428875" cy="1021857"/>
          </a:xfrm>
        </p:spPr>
        <p:txBody>
          <a:bodyPr/>
          <a:lstStyle/>
          <a:p>
            <a:pPr lvl="0"/>
            <a:r>
              <a:rPr lang="en-US" sz="1200" dirty="0" smtClean="0">
                <a:latin typeface="Times New Roman" panose="02020603050405020304" pitchFamily="18" charset="0"/>
                <a:cs typeface="Times New Roman" panose="02020603050405020304" pitchFamily="18" charset="0"/>
              </a:rPr>
              <a:t>Educating the victims on their rights is of great significand and it has led to transformation of many victims to dependable citizen (Lu et al., 2019).</a:t>
            </a:r>
            <a:endParaRPr lang="en-US" sz="1200" dirty="0">
              <a:latin typeface="Times New Roman" panose="02020603050405020304" pitchFamily="18" charset="0"/>
              <a:cs typeface="Times New Roman" panose="02020603050405020304" pitchFamily="18" charset="0"/>
            </a:endParaRPr>
          </a:p>
        </p:txBody>
      </p:sp>
      <p:sp>
        <p:nvSpPr>
          <p:cNvPr id="16" name="Text Placeholder 15"/>
          <p:cNvSpPr>
            <a:spLocks noGrp="1"/>
          </p:cNvSpPr>
          <p:nvPr>
            <p:ph type="body" sz="quarter" idx="28"/>
          </p:nvPr>
        </p:nvSpPr>
        <p:spPr>
          <a:xfrm>
            <a:off x="7172325" y="3447020"/>
            <a:ext cx="2428875" cy="105450"/>
          </a:xfrm>
        </p:spPr>
        <p:txBody>
          <a:bodyPr/>
          <a:lstStyle/>
          <a:p>
            <a:pPr lvl="0" algn="ctr"/>
            <a:r>
              <a:rPr lang="en-US" sz="1400" dirty="0" smtClean="0">
                <a:latin typeface="Times New Roman" panose="02020603050405020304" pitchFamily="18" charset="0"/>
                <a:cs typeface="Times New Roman" panose="02020603050405020304" pitchFamily="18" charset="0"/>
              </a:rPr>
              <a:t>Example of volunteer organizations in Washington D.C.</a:t>
            </a:r>
            <a:endParaRPr lang="en-US" sz="1400" dirty="0">
              <a:latin typeface="Times New Roman" panose="02020603050405020304" pitchFamily="18" charset="0"/>
              <a:cs typeface="Times New Roman" panose="02020603050405020304" pitchFamily="18" charset="0"/>
            </a:endParaRPr>
          </a:p>
        </p:txBody>
      </p:sp>
      <p:sp>
        <p:nvSpPr>
          <p:cNvPr id="17" name="Text Placeholder 16"/>
          <p:cNvSpPr>
            <a:spLocks noGrp="1"/>
          </p:cNvSpPr>
          <p:nvPr>
            <p:ph type="body" sz="quarter" idx="29"/>
          </p:nvPr>
        </p:nvSpPr>
        <p:spPr>
          <a:xfrm>
            <a:off x="7172325" y="4062052"/>
            <a:ext cx="2428875" cy="1881548"/>
          </a:xfrm>
        </p:spPr>
        <p:txBody>
          <a:bodyPr vert="horz" lIns="0" tIns="0" rIns="0" bIns="0" rtlCol="0" anchor="t">
            <a:noAutofit/>
          </a:bodyPr>
          <a:lstStyle/>
          <a:p>
            <a:pPr marL="171450" indent="-171450">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Food for all D.C.</a:t>
            </a:r>
          </a:p>
          <a:p>
            <a:pPr marL="171450" indent="-171450">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Humane Rescue Alliance’s People and Animal Cardio </a:t>
            </a:r>
            <a:r>
              <a:rPr lang="en-US" sz="1200" dirty="0" smtClean="0">
                <a:latin typeface="Times New Roman" panose="02020603050405020304" pitchFamily="18" charset="0"/>
                <a:cs typeface="Times New Roman" panose="02020603050405020304" pitchFamily="18" charset="0"/>
              </a:rPr>
              <a:t>Klub</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(Catacalos, 2020</a:t>
            </a:r>
            <a:r>
              <a:rPr lang="en-US" sz="1200" dirty="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The Homeless Children’s Playtime Project.</a:t>
            </a:r>
          </a:p>
          <a:p>
            <a:pPr marL="171450" indent="-171450">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Keeping older people fit through physical exercises.</a:t>
            </a:r>
          </a:p>
          <a:p>
            <a:pPr marL="171450" lvl="0" indent="-171450">
              <a:buFont typeface="Wingdings" panose="05000000000000000000" pitchFamily="2" charset="2"/>
              <a:buChar char="v"/>
            </a:pPr>
            <a:endParaRPr lang="en-US" sz="1200" dirty="0">
              <a:solidFill>
                <a:srgbClr val="000000"/>
              </a:solidFill>
              <a:latin typeface="Times New Roman" panose="02020603050405020304" pitchFamily="18" charset="0"/>
              <a:cs typeface="Times New Roman" panose="02020603050405020304" pitchFamily="18" charset="0"/>
            </a:endParaRPr>
          </a:p>
        </p:txBody>
      </p:sp>
      <p:sp>
        <p:nvSpPr>
          <p:cNvPr id="20" name="Text Placeholder 5">
            <a:extLst>
              <a:ext uri="{FF2B5EF4-FFF2-40B4-BE49-F238E27FC236}">
                <a16:creationId xmlns="" xmlns:a16="http://schemas.microsoft.com/office/drawing/2014/main" id="{2BABF57B-76D4-C146-BA9A-D2ACA0C974C3}"/>
              </a:ext>
            </a:extLst>
          </p:cNvPr>
          <p:cNvSpPr txBox="1">
            <a:spLocks/>
          </p:cNvSpPr>
          <p:nvPr/>
        </p:nvSpPr>
        <p:spPr>
          <a:xfrm>
            <a:off x="7318375" y="2374294"/>
            <a:ext cx="2428875" cy="274320"/>
          </a:xfrm>
          <a:prstGeom prst="rect">
            <a:avLst/>
          </a:prstGeom>
        </p:spPr>
        <p:txBody>
          <a:bodyPr vert="horz" lIns="0" tIns="0" rIns="0" bIns="0" rtlCol="0" anchor="t">
            <a:noAutofit/>
          </a:bodyPr>
          <a:lstStyle>
            <a:lvl1pPr marL="0" indent="0" algn="l" defTabSz="754380" rtl="0" eaLnBrk="1" latinLnBrk="0" hangingPunct="1">
              <a:lnSpc>
                <a:spcPct val="100000"/>
              </a:lnSpc>
              <a:spcBef>
                <a:spcPts val="0"/>
              </a:spcBef>
              <a:buFont typeface="Arial" panose="020B0604020202020204" pitchFamily="34" charset="0"/>
              <a:buNone/>
              <a:defRPr sz="900" b="0" i="1"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endParaRPr lang="en-US" dirty="0">
              <a:solidFill>
                <a:srgbClr val="000000"/>
              </a:solidFill>
            </a:endParaRPr>
          </a:p>
          <a:p>
            <a:endParaRPr lang="en-US" dirty="0"/>
          </a:p>
        </p:txBody>
      </p:sp>
      <p:pic>
        <p:nvPicPr>
          <p:cNvPr id="1026" name="Picture 2" descr="Victims' Rights&quot; vs Justice - with Lawrence Ben Eliezer - YouTube"/>
          <p:cNvPicPr>
            <a:picLocks noGrp="1" noChangeAspect="1" noChangeArrowheads="1"/>
          </p:cNvPicPr>
          <p:nvPr>
            <p:ph type="pic" sz="quarter" idx="10"/>
          </p:nvPr>
        </p:nvPicPr>
        <p:blipFill>
          <a:blip r:embed="rId2" cstate="print">
            <a:extLst>
              <a:ext uri="{28A0092B-C50C-407E-A947-70E740481C1C}">
                <a14:useLocalDpi xmlns="" xmlns:a14="http://schemas.microsoft.com/office/drawing/2010/main" val="0"/>
              </a:ext>
            </a:extLst>
          </a:blip>
          <a:srcRect l="7310" r="7310"/>
          <a:stretch>
            <a:fillRect/>
          </a:stretch>
        </p:blipFill>
        <p:spPr bwMode="auto">
          <a:xfrm>
            <a:off x="7165975" y="457200"/>
            <a:ext cx="2428875" cy="1733720"/>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Victims' Rights Advocate — Code Blue:"/>
          <p:cNvPicPr>
            <a:picLocks noGrp="1" noChangeAspect="1" noChangeArrowheads="1"/>
          </p:cNvPicPr>
          <p:nvPr>
            <p:ph type="pic" sz="quarter" idx="11"/>
          </p:nvPr>
        </p:nvPicPr>
        <p:blipFill>
          <a:blip r:embed="rId3" cstate="print">
            <a:extLst>
              <a:ext uri="{28A0092B-C50C-407E-A947-70E740481C1C}">
                <a14:useLocalDpi xmlns="" xmlns:a14="http://schemas.microsoft.com/office/drawing/2010/main" val="0"/>
              </a:ext>
            </a:extLst>
          </a:blip>
          <a:srcRect l="16797" r="16797"/>
          <a:stretch>
            <a:fillRect/>
          </a:stretch>
        </p:blipFill>
        <p:spPr bwMode="auto">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5330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3200400" y="457201"/>
            <a:ext cx="3581400" cy="762000"/>
          </a:xfrm>
        </p:spPr>
        <p:txBody>
          <a:bodyPr/>
          <a:lstStyle/>
          <a:p>
            <a:pPr algn="ctr"/>
            <a:r>
              <a:rPr lang="en-US" sz="3600" dirty="0" smtClean="0">
                <a:latin typeface="Times New Roman" panose="02020603050405020304" pitchFamily="18" charset="0"/>
                <a:cs typeface="Times New Roman" panose="02020603050405020304" pitchFamily="18" charset="0"/>
              </a:rPr>
              <a:t>References</a:t>
            </a:r>
            <a:endParaRPr lang="en-US" sz="36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12"/>
          </p:nvPr>
        </p:nvSpPr>
        <p:spPr>
          <a:xfrm>
            <a:off x="533400" y="1143000"/>
            <a:ext cx="6553200" cy="4648199"/>
          </a:xfrm>
        </p:spPr>
        <p:txBody>
          <a:bodyPr/>
          <a:lstStyle/>
          <a:p>
            <a:pPr marL="0" indent="0">
              <a:buNone/>
            </a:pPr>
            <a:r>
              <a:rPr lang="en-US" sz="1800" dirty="0">
                <a:latin typeface="Times New Roman" panose="02020603050405020304" pitchFamily="18" charset="0"/>
                <a:cs typeface="Times New Roman" panose="02020603050405020304" pitchFamily="18" charset="0"/>
              </a:rPr>
              <a:t>Cassell, P. G. (2017). Crime victims' rights. </a:t>
            </a:r>
            <a:r>
              <a:rPr lang="en-US" sz="1800" i="1" dirty="0">
                <a:latin typeface="Times New Roman" panose="02020603050405020304" pitchFamily="18" charset="0"/>
                <a:cs typeface="Times New Roman" panose="02020603050405020304" pitchFamily="18" charset="0"/>
              </a:rPr>
              <a:t>Academy for Justice: A Report on Scholarship and Criminal Justice Reform, Forthcoming</a:t>
            </a:r>
            <a:r>
              <a:rPr lang="en-US" sz="1800" dirty="0">
                <a:latin typeface="Times New Roman" panose="02020603050405020304" pitchFamily="18" charset="0"/>
                <a:cs typeface="Times New Roman" panose="02020603050405020304" pitchFamily="18" charset="0"/>
              </a:rPr>
              <a:t>.</a:t>
            </a:r>
          </a:p>
          <a:p>
            <a:pPr marL="0" indent="0">
              <a:buNone/>
            </a:pPr>
            <a:r>
              <a:rPr lang="en-US" sz="1800" dirty="0">
                <a:latin typeface="Times New Roman" panose="02020603050405020304" pitchFamily="18" charset="0"/>
                <a:cs typeface="Times New Roman" panose="02020603050405020304" pitchFamily="18" charset="0"/>
              </a:rPr>
              <a:t>Catacalos, R. (2020). Black residents navigate an unequal food landscape in Washington, DC. </a:t>
            </a:r>
            <a:r>
              <a:rPr lang="en-US" sz="1800" i="1" dirty="0">
                <a:latin typeface="Times New Roman" panose="02020603050405020304" pitchFamily="18" charset="0"/>
                <a:cs typeface="Times New Roman" panose="02020603050405020304" pitchFamily="18" charset="0"/>
              </a:rPr>
              <a:t>Journal of Agriculture, Food Systems, and Community Development</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9</a:t>
            </a:r>
            <a:r>
              <a:rPr lang="en-US" sz="1800" dirty="0">
                <a:latin typeface="Times New Roman" panose="02020603050405020304" pitchFamily="18" charset="0"/>
                <a:cs typeface="Times New Roman" panose="02020603050405020304" pitchFamily="18" charset="0"/>
              </a:rPr>
              <a:t>(3), 1-3.</a:t>
            </a:r>
          </a:p>
          <a:p>
            <a:pPr marL="0" indent="0">
              <a:buNone/>
            </a:pPr>
            <a:r>
              <a:rPr lang="en-US" sz="1800" dirty="0">
                <a:latin typeface="Times New Roman" panose="02020603050405020304" pitchFamily="18" charset="0"/>
                <a:cs typeface="Times New Roman" panose="02020603050405020304" pitchFamily="18" charset="0"/>
              </a:rPr>
              <a:t>Galvin, M. A., Loughran, T. A., Simpson, S. S., &amp; Cohen, M. A. (2018). Victim compensation policy and white‐collar crime: Public preferences in a national willingness‐to‐pay survey. </a:t>
            </a:r>
            <a:r>
              <a:rPr lang="en-US" sz="1800" i="1" dirty="0">
                <a:latin typeface="Times New Roman" panose="02020603050405020304" pitchFamily="18" charset="0"/>
                <a:cs typeface="Times New Roman" panose="02020603050405020304" pitchFamily="18" charset="0"/>
              </a:rPr>
              <a:t>Criminology &amp; Public Policy</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17</a:t>
            </a:r>
            <a:r>
              <a:rPr lang="en-US" sz="1800" dirty="0">
                <a:latin typeface="Times New Roman" panose="02020603050405020304" pitchFamily="18" charset="0"/>
                <a:cs typeface="Times New Roman" panose="02020603050405020304" pitchFamily="18" charset="0"/>
              </a:rPr>
              <a:t>(3), 553-594.</a:t>
            </a:r>
          </a:p>
          <a:p>
            <a:pPr marL="0" indent="0">
              <a:buNone/>
            </a:pPr>
            <a:r>
              <a:rPr lang="en-US" sz="1800" dirty="0">
                <a:latin typeface="Times New Roman" panose="02020603050405020304" pitchFamily="18" charset="0"/>
                <a:cs typeface="Times New Roman" panose="02020603050405020304" pitchFamily="18" charset="0"/>
              </a:rPr>
              <a:t>Lu, R., Willits, D., Stohr, M. K., Makin, D., Snyder, J., Lovrich, N., ... &amp; Hemmens, C. (2019). The cannabis effect on crime: Time-series analysis of crime in Colorado and Washington State. </a:t>
            </a:r>
            <a:r>
              <a:rPr lang="en-US" sz="1800" i="1" dirty="0">
                <a:latin typeface="Times New Roman" panose="02020603050405020304" pitchFamily="18" charset="0"/>
                <a:cs typeface="Times New Roman" panose="02020603050405020304" pitchFamily="18" charset="0"/>
              </a:rPr>
              <a:t>Justice Quarterly</a:t>
            </a:r>
            <a:r>
              <a:rPr lang="en-US" sz="1800" dirty="0">
                <a:latin typeface="Times New Roman" panose="02020603050405020304" pitchFamily="18" charset="0"/>
                <a:cs typeface="Times New Roman" panose="02020603050405020304" pitchFamily="18" charset="0"/>
              </a:rPr>
              <a:t>, 1-31.</a:t>
            </a: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21462499"/>
      </p:ext>
    </p:extLst>
  </p:cSld>
  <p:clrMapOvr>
    <a:masterClrMapping/>
  </p:clrMapOvr>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Promote your business the easy way. This brochure template is already laid out for you. Just add information about your business: Insert your company logo, your own photos, and change the colors to get the polished, professional look you want.</APDescription>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848878</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2012-07-27T17:26:00+00:00</AssetStart>
    <FriendlyTitle xmlns="4873beb7-5857-4685-be1f-d57550cc96cc" xsi:nil="true"/>
    <MarketSpecific xmlns="4873beb7-5857-4685-be1f-d57550cc96cc">false</MarketSpecific>
    <TPNamespace xmlns="4873beb7-5857-4685-be1f-d57550cc96cc" xsi:nil="true"/>
    <PublishStatusLookup xmlns="4873beb7-5857-4685-be1f-d57550cc96cc">
      <Value>1603425</Value>
    </PublishStatusLookup>
    <APAuthor xmlns="4873beb7-5857-4685-be1f-d57550cc96cc">
      <UserInfo>
        <DisplayName>REDMOND\v-vaddu</DisplayName>
        <AccountId>2567</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TP103112828</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9D5C73B-A606-4AC3-84BC-B9FE47B66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164C57-B46C-4088-AC90-B7208082F27E}">
  <ds:schemaRefs>
    <ds:schemaRef ds:uri="http://schemas.microsoft.com/sharepoint/v3/contenttype/forms"/>
  </ds:schemaRefs>
</ds:datastoreItem>
</file>

<file path=customXml/itemProps3.xml><?xml version="1.0" encoding="utf-8"?>
<ds:datastoreItem xmlns:ds="http://schemas.openxmlformats.org/officeDocument/2006/customXml" ds:itemID="{80E32F16-139C-406D-87C5-ECC5DE68882E}">
  <ds:schemaRefs>
    <ds:schemaRef ds:uri="4873beb7-5857-4685-be1f-d57550cc96cc"/>
    <ds:schemaRef ds:uri="http://purl.org/dc/elements/1.1/"/>
    <ds:schemaRef ds:uri="http://schemas.microsoft.com/office/2006/documentManagement/types"/>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BrochureColor</Template>
  <TotalTime>0</TotalTime>
  <Words>466</Words>
  <Application>Microsoft Office PowerPoint</Application>
  <PresentationFormat>Custom</PresentationFormat>
  <Paragraphs>44</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BrochureColor</vt:lpstr>
      <vt:lpstr>Victims’ Rights and Services </vt:lpstr>
      <vt:lpstr>Slide 2</vt:lpstr>
      <vt:lpstr>Slide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Victims’ Rights and Services</dc:title>
  <dc:creator/>
  <cp:lastModifiedBy/>
  <cp:revision>11</cp:revision>
  <cp:lastPrinted>2018-03-23T15:02:06Z</cp:lastPrinted>
  <dcterms:created xsi:type="dcterms:W3CDTF">2018-03-23T15:00:31Z</dcterms:created>
  <dcterms:modified xsi:type="dcterms:W3CDTF">2020-08-07T07:38:24Z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